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e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332656"/>
            <a:ext cx="1524000" cy="895350"/>
          </a:xfrm>
        </p:spPr>
      </p:pic>
      <p:sp>
        <p:nvSpPr>
          <p:cNvPr id="5" name="TextBox 4"/>
          <p:cNvSpPr txBox="1"/>
          <p:nvPr/>
        </p:nvSpPr>
        <p:spPr>
          <a:xfrm>
            <a:off x="2483768" y="2276872"/>
            <a:ext cx="497924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>
                <a:latin typeface="Comic Sans MS" pitchFamily="66" charset="0"/>
              </a:rPr>
              <a:t>Тема урока:</a:t>
            </a:r>
          </a:p>
          <a:p>
            <a:r>
              <a:rPr lang="ru-RU" sz="3200" dirty="0">
                <a:latin typeface="Comic Sans MS" pitchFamily="66" charset="0"/>
              </a:rPr>
              <a:t> Носители информации</a:t>
            </a:r>
          </a:p>
        </p:txBody>
      </p:sp>
      <p:pic>
        <p:nvPicPr>
          <p:cNvPr id="1026" name="Picture 2" descr="C:\Users\пе\AppData\Local\Microsoft\Windows\Temporary Internet Files\Content.IE5\5E630271\ComputerKid_tnb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077072"/>
            <a:ext cx="2160240" cy="2154068"/>
          </a:xfrm>
          <a:prstGeom prst="rect">
            <a:avLst/>
          </a:prstGeom>
          <a:noFill/>
        </p:spPr>
      </p:pic>
      <p:pic>
        <p:nvPicPr>
          <p:cNvPr id="8" name="Рисунок 7" descr="fgos_zna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16416" y="692696"/>
            <a:ext cx="827584" cy="1050396"/>
          </a:xfrm>
          <a:prstGeom prst="rect">
            <a:avLst/>
          </a:prstGeom>
        </p:spPr>
      </p:pic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A2ABFA53-C3E4-4093-9772-033DDB4B7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Восковые таблички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3496432" cy="493352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3300" dirty="0">
                <a:solidFill>
                  <a:srgbClr val="002060"/>
                </a:solidFill>
              </a:rPr>
              <a:t>Восковые таблички - это деревянные таблички, внутренняя сторона которых покрывалась цветным воском для нанесения надписей острым предметом (</a:t>
            </a:r>
            <a:r>
              <a:rPr lang="ru-RU" sz="3300" dirty="0" err="1">
                <a:solidFill>
                  <a:srgbClr val="002060"/>
                </a:solidFill>
              </a:rPr>
              <a:t>стилосом</a:t>
            </a:r>
            <a:r>
              <a:rPr lang="ru-RU" sz="3300" dirty="0">
                <a:solidFill>
                  <a:srgbClr val="002060"/>
                </a:solidFill>
              </a:rPr>
              <a:t>). Использовались в древнем Риме.</a:t>
            </a:r>
          </a:p>
          <a:p>
            <a:pPr algn="ctr"/>
            <a:endParaRPr lang="ru-RU" dirty="0"/>
          </a:p>
        </p:txBody>
      </p:sp>
      <p:pic>
        <p:nvPicPr>
          <p:cNvPr id="4" name="Picture 2" descr="Восковые таблич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2276872"/>
            <a:ext cx="3096344" cy="278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692696"/>
            <a:ext cx="6768752" cy="345638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>
                <a:solidFill>
                  <a:srgbClr val="002060"/>
                </a:solidFill>
                <a:latin typeface="+mj-lt"/>
              </a:rPr>
              <a:t>Но камень слишком тверд и неподъемен, глина - хрупка, дерево быстро сохнет и трескается. Требовались новые материалы – носители: легкие, долговечные, компактные и удобные для нанесения записей</a:t>
            </a:r>
          </a:p>
        </p:txBody>
      </p:sp>
      <p:pic>
        <p:nvPicPr>
          <p:cNvPr id="4098" name="Picture 2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933056"/>
            <a:ext cx="1656184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052736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</a:rPr>
              <a:t>Примерно за 3000 лет до нашей эры в Египте разработали технологию изготовления тонкого листа из тростника – папируса.</a:t>
            </a:r>
          </a:p>
        </p:txBody>
      </p:sp>
      <p:pic>
        <p:nvPicPr>
          <p:cNvPr id="4" name="Picture 6" descr="http://im3-tub-ru.yandex.net/i?id=457440757-55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573016"/>
            <a:ext cx="3911475" cy="3024336"/>
          </a:xfrm>
          <a:prstGeom prst="rect">
            <a:avLst/>
          </a:prstGeom>
          <a:noFill/>
        </p:spPr>
      </p:pic>
      <p:pic>
        <p:nvPicPr>
          <p:cNvPr id="5" name="Picture 4" descr="http://im2-tub-ru.yandex.net/i?id=134012153-62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8308" y="2780928"/>
            <a:ext cx="3688250" cy="2808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папирус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60648"/>
            <a:ext cx="7284059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После просушивания получали материал, похожий на бумагу, - его  называли папирусом</a:t>
            </a:r>
            <a:r>
              <a:rPr lang="ru-RU" sz="32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4" name="Picture 4" descr="http://im2-tub-ru.yandex.net/i?id=331037135-67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996952"/>
            <a:ext cx="3521008" cy="2640756"/>
          </a:xfrm>
          <a:prstGeom prst="rect">
            <a:avLst/>
          </a:prstGeom>
          <a:noFill/>
        </p:spPr>
      </p:pic>
      <p:pic>
        <p:nvPicPr>
          <p:cNvPr id="5" name="Picture 6" descr="http://im5-tub-ru.yandex.net/i?id=165332688-11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132856"/>
            <a:ext cx="2940786" cy="34462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276872"/>
            <a:ext cx="4608512" cy="1512168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</a:rPr>
              <a:t>Многие века письменные документы составлялись на пергаментных свитках. Пергамент делался из кожи животных. Ее специальным образом выделывали и растягивали, чтобы получились тонкие листы.</a:t>
            </a:r>
          </a:p>
        </p:txBody>
      </p:sp>
      <p:pic>
        <p:nvPicPr>
          <p:cNvPr id="4" name="Picture 5" descr="http://im0-tub-ru.yandex.net/i?id=313129221-5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3573016"/>
            <a:ext cx="2520280" cy="2881533"/>
          </a:xfrm>
          <a:prstGeom prst="rect">
            <a:avLst/>
          </a:prstGeom>
          <a:noFill/>
        </p:spPr>
      </p:pic>
      <p:pic>
        <p:nvPicPr>
          <p:cNvPr id="5" name="Picture 7" descr="http://im0-tub-ru.yandex.net/i?id=400531615-64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908720"/>
            <a:ext cx="2376264" cy="2305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92696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Когда на востоке научились ткать шелк, его стали использовать и для письма. </a:t>
            </a:r>
          </a:p>
        </p:txBody>
      </p:sp>
      <p:pic>
        <p:nvPicPr>
          <p:cNvPr id="4" name="Picture 4" descr="http://im7-tub-ru.yandex.net/i?id=32133781-35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12" y="2996952"/>
            <a:ext cx="4393307" cy="3168352"/>
          </a:xfrm>
          <a:prstGeom prst="rect">
            <a:avLst/>
          </a:prstGeom>
          <a:noFill/>
        </p:spPr>
      </p:pic>
      <p:pic>
        <p:nvPicPr>
          <p:cNvPr id="5" name="Picture 6" descr="http://im7-tub-ru.yandex.net/i?id=62849418-27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01326" y="2276872"/>
            <a:ext cx="3548554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26876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Перечисленные носители информации были либо дороги в изготовлении (папирус, пергамент) , либо неудобны в использовании (шелк, бамбук, береста).</a:t>
            </a:r>
          </a:p>
        </p:txBody>
      </p:sp>
      <p:pic>
        <p:nvPicPr>
          <p:cNvPr id="4" name="Picture 4" descr="http://im0-tub-ru.yandex.net/i?id=465281227-04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429000"/>
            <a:ext cx="1440160" cy="1656184"/>
          </a:xfrm>
          <a:prstGeom prst="rect">
            <a:avLst/>
          </a:prstGeom>
          <a:noFill/>
        </p:spPr>
      </p:pic>
      <p:pic>
        <p:nvPicPr>
          <p:cNvPr id="5" name="Picture 6" descr="http://im5-tub-ru.yandex.net/i?id=700940646-48-72&amp;n=21"/>
          <p:cNvPicPr>
            <a:picLocks noChangeAspect="1" noChangeArrowheads="1"/>
          </p:cNvPicPr>
          <p:nvPr/>
        </p:nvPicPr>
        <p:blipFill>
          <a:blip r:embed="rId3" cstate="print"/>
          <a:srcRect t="23704" b="25926"/>
          <a:stretch>
            <a:fillRect/>
          </a:stretch>
        </p:blipFill>
        <p:spPr bwMode="auto">
          <a:xfrm>
            <a:off x="4385795" y="3357562"/>
            <a:ext cx="4060666" cy="1367582"/>
          </a:xfrm>
          <a:prstGeom prst="rect">
            <a:avLst/>
          </a:prstGeom>
          <a:noFill/>
        </p:spPr>
      </p:pic>
      <p:pic>
        <p:nvPicPr>
          <p:cNvPr id="6" name="Picture 8" descr="http://im4-tub-ru.yandex.net/i?id=72927844-47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5013176"/>
            <a:ext cx="3024336" cy="1500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404664"/>
            <a:ext cx="5256584" cy="604867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Китае  во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GB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веке старый мастер </a:t>
            </a:r>
            <a:r>
              <a:rPr lang="ru-RU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Цай-Лунь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сделал деревянную рамку и оплел ее тоненькой сеткой из шелковых ниток. Потом долго варил какие-то растения, добавил белой глины и клея – и все это варево осторожно вылил на сетку. Сверху положил лоскут сукна, перевернул сетку – и на сукне оказалась белая масса. Мастер подсушил ее на солнце – </a:t>
            </a:r>
          </a:p>
          <a:p>
            <a:pPr algn="ctr">
              <a:buNone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и был первый в мире лист бумаги.</a:t>
            </a:r>
          </a:p>
          <a:p>
            <a:endParaRPr lang="ru-RU" dirty="0"/>
          </a:p>
        </p:txBody>
      </p:sp>
      <p:pic>
        <p:nvPicPr>
          <p:cNvPr id="4" name="Picture 2" descr="http://im0-tub-ru.yandex.net/i?id=239457139-4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4714884"/>
            <a:ext cx="1857388" cy="1857388"/>
          </a:xfrm>
          <a:prstGeom prst="rect">
            <a:avLst/>
          </a:prstGeom>
          <a:noFill/>
        </p:spPr>
      </p:pic>
      <p:pic>
        <p:nvPicPr>
          <p:cNvPr id="5" name="Picture 2" descr="китайские иероглиф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660232" y="548680"/>
            <a:ext cx="2229649" cy="4077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620688"/>
            <a:ext cx="6048672" cy="52565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>
                <a:solidFill>
                  <a:srgbClr val="002060"/>
                </a:solidFill>
              </a:rPr>
              <a:t>Свойства бумаги как носителя информации уникальны: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во –первых она дешевле пергамента или папируса;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во-вторых, даже тонкая бумага достаточна прочна и долговечна;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в-третьих, бумага очень удобна для нанесения на нее знаков и рисунков</a:t>
            </a:r>
            <a:r>
              <a:rPr lang="ru-RU" sz="2800" dirty="0"/>
              <a:t>.</a:t>
            </a:r>
            <a:endParaRPr lang="ru-RU" dirty="0"/>
          </a:p>
        </p:txBody>
      </p:sp>
      <p:pic>
        <p:nvPicPr>
          <p:cNvPr id="4" name="Picture 4" descr="http://im6-tub-ru.yandex.net/i?id=663448251-60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1196752"/>
            <a:ext cx="2139118" cy="19888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Проверка домашнего задания</a:t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>Игра «Да – Нет»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340768"/>
            <a:ext cx="7168840" cy="685056"/>
          </a:xfrm>
        </p:spPr>
        <p:txBody>
          <a:bodyPr/>
          <a:lstStyle/>
          <a:p>
            <a:pPr>
              <a:buNone/>
            </a:pPr>
            <a:r>
              <a:rPr lang="ru-RU" dirty="0">
                <a:solidFill>
                  <a:srgbClr val="002060"/>
                </a:solidFill>
              </a:rPr>
              <a:t>1. Можно ли потерять информацию?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1916832"/>
            <a:ext cx="679487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2. Клавиатура – основное устройство</a:t>
            </a:r>
          </a:p>
          <a:p>
            <a:r>
              <a:rPr lang="ru-RU" sz="3200" dirty="0">
                <a:solidFill>
                  <a:srgbClr val="002060"/>
                </a:solidFill>
              </a:rPr>
              <a:t> для ввода информации?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5656" y="2996952"/>
            <a:ext cx="74420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3. Мышь – это механическое устройство?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5656" y="3645024"/>
            <a:ext cx="7313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 4. Процессор входит в системный блок?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47664" y="4293096"/>
            <a:ext cx="620913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002060"/>
                </a:solidFill>
              </a:rPr>
              <a:t> 5. Информация – это сведения об</a:t>
            </a:r>
          </a:p>
          <a:p>
            <a:r>
              <a:rPr lang="ru-RU" sz="3200" dirty="0">
                <a:solidFill>
                  <a:srgbClr val="002060"/>
                </a:solidFill>
              </a:rPr>
              <a:t> окружающем мире?</a:t>
            </a:r>
          </a:p>
        </p:txBody>
      </p:sp>
      <p:pic>
        <p:nvPicPr>
          <p:cNvPr id="2050" name="Picture 2" descr="C:\Users\пе\AppData\Local\Microsoft\Windows\Temporary Internet Files\Content.IE5\HV1Q0EWK\check-mark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4774156"/>
            <a:ext cx="2123727" cy="1975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5129808"/>
            <a:ext cx="5904656" cy="146754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сегодня бумага является одним из самых распространенных носителей информации.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  <p:pic>
        <p:nvPicPr>
          <p:cNvPr id="5" name="Picture 7" descr="ha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76672"/>
            <a:ext cx="2925763" cy="178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Ручная выделка бумаг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404664"/>
            <a:ext cx="190817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87624" y="0"/>
            <a:ext cx="4180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Изготовление бумаги ручным способом</a:t>
            </a:r>
          </a:p>
        </p:txBody>
      </p:sp>
      <p:pic>
        <p:nvPicPr>
          <p:cNvPr id="8" name="Picture 12" descr="Бумигоделательная машина начала 20 век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3212976"/>
            <a:ext cx="2857500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779912" y="2852936"/>
            <a:ext cx="366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Машины для изготовления бумаги</a:t>
            </a:r>
          </a:p>
        </p:txBody>
      </p:sp>
      <p:pic>
        <p:nvPicPr>
          <p:cNvPr id="10" name="Picture 13" descr="Производство туалетной бумаги - изготовление длинных рулонов (полуфабрикатов туалетной бумаги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3212976"/>
            <a:ext cx="2286000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Современные носители информации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В современном обществе можно выделить три основных вида носителей информации:</a:t>
            </a:r>
            <a:b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1) бумажный;</a:t>
            </a:r>
            <a:b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2) магнитный;</a:t>
            </a:r>
            <a:b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3) оптический.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3" descr="http://im3-tub-ru.yandex.net/i?id=160038779-5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3212976"/>
            <a:ext cx="3502742" cy="25019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92696"/>
            <a:ext cx="7498080" cy="3861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Учебники, книги, энциклопедии, словари также являются бумажными носителями </a:t>
            </a:r>
            <a:r>
              <a:rPr lang="ru-RU" sz="3600" b="1" dirty="0"/>
              <a:t>информации.</a:t>
            </a:r>
            <a:r>
              <a:rPr lang="ru-RU" sz="3600" dirty="0"/>
              <a:t> </a:t>
            </a:r>
            <a:br>
              <a:rPr lang="ru-RU" sz="3600" dirty="0"/>
            </a:br>
            <a:r>
              <a:rPr lang="ru-RU" sz="3600" dirty="0"/>
              <a:t>Первые вычислительные машины работали на </a:t>
            </a:r>
            <a:r>
              <a:rPr lang="ru-RU" sz="3600" b="1" dirty="0"/>
              <a:t>перфокартах.</a:t>
            </a:r>
            <a:r>
              <a:rPr lang="ru-RU" sz="3600" dirty="0"/>
              <a:t> Перфокарты делали из плотной бумаги- картона</a:t>
            </a:r>
            <a:r>
              <a:rPr lang="ru-RU" sz="3600" b="1" dirty="0"/>
              <a:t> </a:t>
            </a:r>
            <a:r>
              <a:rPr lang="ru-RU" sz="3600" dirty="0"/>
              <a:t>на которые по определенному  правилу наносились отверстия.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2" descr="http://im5-tub-ru.yandex.net/i?id=22954293-3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293096"/>
            <a:ext cx="3168352" cy="2386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404664"/>
            <a:ext cx="7498080" cy="48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>
                <a:solidFill>
                  <a:srgbClr val="002060"/>
                </a:solidFill>
              </a:rPr>
              <a:t>         В 1928 году была изготовлена первая </a:t>
            </a:r>
            <a:r>
              <a:rPr lang="ru-RU" b="1" dirty="0">
                <a:solidFill>
                  <a:srgbClr val="002060"/>
                </a:solidFill>
              </a:rPr>
              <a:t>магнитная лента</a:t>
            </a:r>
            <a:r>
              <a:rPr lang="ru-RU" dirty="0">
                <a:solidFill>
                  <a:srgbClr val="002060"/>
                </a:solidFill>
              </a:rPr>
              <a:t>. Наши бабушки и дедушки слушали музыку на магнитофонах с магнитной лентой , которую называли «Бабина». 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Магнитная лента оказалась достаточно надежным, долговечным и доступным каждому носителем информации.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  <p:pic>
        <p:nvPicPr>
          <p:cNvPr id="4" name="Picture 2" descr="http://im8-tub-ru.yandex.net/i?id=387767810-62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077071"/>
            <a:ext cx="3744416" cy="25764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384864" cy="2938338"/>
          </a:xfrm>
        </p:spPr>
        <p:txBody>
          <a:bodyPr>
            <a:noAutofit/>
          </a:bodyPr>
          <a:lstStyle/>
          <a:p>
            <a:pPr lvl="0" algn="ctr"/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В первых ЭВМ (</a:t>
            </a:r>
            <a:r>
              <a:rPr lang="ru-RU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электронно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- вычислительных машинах) информация хранилась на магнитных лентах и магнитных дисках.</a:t>
            </a:r>
            <a:r>
              <a:rPr lang="ru-RU" sz="3200" dirty="0">
                <a:solidFill>
                  <a:srgbClr val="002060"/>
                </a:solidFill>
                <a:effectLst/>
                <a:latin typeface="Comic Sans MS" pitchFamily="66" charset="0"/>
              </a:rPr>
              <a:t/>
            </a:r>
            <a:br>
              <a:rPr lang="ru-RU" sz="3200" dirty="0">
                <a:solidFill>
                  <a:srgbClr val="002060"/>
                </a:solidFill>
                <a:effectLst/>
                <a:latin typeface="Comic Sans MS" pitchFamily="66" charset="0"/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4" name="Picture 7" descr="http://im4-tub-ru.yandex.net/i?id=158156027-35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996952"/>
            <a:ext cx="4220557" cy="2917436"/>
          </a:xfrm>
          <a:prstGeom prst="rect">
            <a:avLst/>
          </a:prstGeom>
          <a:noFill/>
        </p:spPr>
      </p:pic>
      <p:pic>
        <p:nvPicPr>
          <p:cNvPr id="5" name="Picture 2" descr="Магнитная лента - 50-е год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996952"/>
            <a:ext cx="2786082" cy="2690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188640"/>
            <a:ext cx="56886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ДИСКЕТА</a:t>
            </a:r>
          </a:p>
          <a:p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Внутри пластмассового корпуса расположен гибкий магнитный диск, поверхность которого покрыта специальным магнитным веществом. Информация записывается на обе его поверхности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5" name="Picture 5" descr="http://im6-tub-ru.yandex.net/i?id=385765687-40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789040"/>
            <a:ext cx="3106907" cy="27253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260648"/>
            <a:ext cx="7498080" cy="4800600"/>
          </a:xfrm>
        </p:spPr>
        <p:txBody>
          <a:bodyPr/>
          <a:lstStyle/>
          <a:p>
            <a:pPr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Жесткий магнитный диск (винчестер)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Внутри жесткого металлического корпуса находятся несколько десятков дисков магнитных дисков, размещенных на одной оси. Запись или считывание информации обеспечивается несколькими магнитными головками</a:t>
            </a:r>
          </a:p>
          <a:p>
            <a:endParaRPr lang="ru-RU" dirty="0"/>
          </a:p>
        </p:txBody>
      </p:sp>
      <p:pic>
        <p:nvPicPr>
          <p:cNvPr id="4" name="Picture 2" descr="http://im5-tub-ru.yandex.net/i?id=30603779-2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293096"/>
            <a:ext cx="3071834" cy="2303876"/>
          </a:xfrm>
          <a:prstGeom prst="rect">
            <a:avLst/>
          </a:prstGeom>
          <a:noFill/>
        </p:spPr>
      </p:pic>
      <p:pic>
        <p:nvPicPr>
          <p:cNvPr id="5" name="Picture 4" descr="http://im6-tub-ru.yandex.net/i?id=527798568-35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3789040"/>
            <a:ext cx="2643206" cy="25579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98072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Самым распространенными носителями информации являются </a:t>
            </a:r>
            <a:r>
              <a:rPr lang="ru-RU" sz="3600" b="1" dirty="0">
                <a:solidFill>
                  <a:srgbClr val="002060"/>
                </a:solidFill>
              </a:rPr>
              <a:t>оптические</a:t>
            </a:r>
            <a:r>
              <a:rPr lang="ru-RU" sz="3600" dirty="0">
                <a:solidFill>
                  <a:srgbClr val="002060"/>
                </a:solidFill>
              </a:rPr>
              <a:t> или </a:t>
            </a:r>
            <a:r>
              <a:rPr lang="ru-RU" sz="3600" b="1" dirty="0">
                <a:solidFill>
                  <a:srgbClr val="002060"/>
                </a:solidFill>
              </a:rPr>
              <a:t>лазерные диски</a:t>
            </a:r>
            <a:r>
              <a:rPr lang="ru-RU" sz="3600" dirty="0">
                <a:solidFill>
                  <a:srgbClr val="002060"/>
                </a:solidFill>
              </a:rPr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2" descr="http://im5-tub-ru.yandex.net/i?id=315384057-7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636912"/>
            <a:ext cx="4896544" cy="34632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548680"/>
            <a:ext cx="5040560" cy="5832648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Лазерные диски изготавливают из пластмассы, сверху покрывают тонким слоем из металла и прозрачным лаком, защищающим от незначительных царапин или загрязнений. Запись или считывание информации в CD-дисководе осуществляется с помощью света лазера</a:t>
            </a:r>
          </a:p>
        </p:txBody>
      </p:sp>
      <p:pic>
        <p:nvPicPr>
          <p:cNvPr id="4" name="Picture 4" descr="http://im6-tub-ru.yandex.net/i?id=649323680-2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620688"/>
            <a:ext cx="3024336" cy="2016224"/>
          </a:xfrm>
          <a:prstGeom prst="rect">
            <a:avLst/>
          </a:prstGeom>
          <a:noFill/>
        </p:spPr>
      </p:pic>
      <p:pic>
        <p:nvPicPr>
          <p:cNvPr id="5" name="Picture 2" descr="http://im8-tub-ru.yandex.net/i?id=295739129-56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3717032"/>
            <a:ext cx="2341462" cy="2640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6264696" cy="4680520"/>
          </a:xfrm>
        </p:spPr>
        <p:txBody>
          <a:bodyPr/>
          <a:lstStyle/>
          <a:p>
            <a:pPr algn="ctr">
              <a:buNone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Различают CD и DVD диски. </a:t>
            </a:r>
            <a:b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DVD называют цифровым видеодиском на него можно записать видео- и звуковую информацию, на CD-диск можно записать текстовую, графическую, звуковую информацию).</a:t>
            </a:r>
          </a:p>
          <a:p>
            <a:endParaRPr lang="ru-RU" dirty="0"/>
          </a:p>
        </p:txBody>
      </p:sp>
      <p:pic>
        <p:nvPicPr>
          <p:cNvPr id="4" name="Picture 2" descr="http://im2-tub-ru.yandex.net/i?id=223195258-70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365104"/>
            <a:ext cx="2364864" cy="2364864"/>
          </a:xfrm>
          <a:prstGeom prst="rect">
            <a:avLst/>
          </a:prstGeom>
          <a:noFill/>
        </p:spPr>
      </p:pic>
      <p:pic>
        <p:nvPicPr>
          <p:cNvPr id="5" name="Picture 4" descr="http://im5-tub-ru.yandex.net/i?id=9822405-11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3861048"/>
            <a:ext cx="2887160" cy="2887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ac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6296" y="0"/>
            <a:ext cx="1657350" cy="2762250"/>
          </a:xfrm>
          <a:prstGeom prst="rect">
            <a:avLst/>
          </a:prstGeom>
        </p:spPr>
      </p:pic>
      <p:pic>
        <p:nvPicPr>
          <p:cNvPr id="4" name="Рисунок 3" descr="kKBivK7nNA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30350" y="3717032"/>
            <a:ext cx="2754816" cy="276631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764704"/>
            <a:ext cx="7498080" cy="11430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Носитель информации-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2780928"/>
            <a:ext cx="7384864" cy="2269232"/>
          </a:xfrm>
        </p:spPr>
        <p:txBody>
          <a:bodyPr/>
          <a:lstStyle/>
          <a:p>
            <a:pPr algn="ctr">
              <a:buNone/>
            </a:pPr>
            <a:r>
              <a:rPr lang="ru-RU" b="1" dirty="0">
                <a:solidFill>
                  <a:srgbClr val="002060"/>
                </a:solidFill>
              </a:rPr>
              <a:t>это любой материальный объект, используемый для хранения на нем информации.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 Носители на базе флэш-памяти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84784"/>
            <a:ext cx="4864584" cy="486152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Один из самых современных и перспективных носителей документированной информации - твёрдотельная флэш-память, представляющая собой микросхему на кремниевом кристалле. Этот особый вид энергонезависимой перезаписываемой полупроводниковой памяти</a:t>
            </a:r>
          </a:p>
        </p:txBody>
      </p:sp>
      <p:pic>
        <p:nvPicPr>
          <p:cNvPr id="4" name="Picture 2" descr="http://im2-tub-ru.yandex.net/i?id=252016512-1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060848"/>
            <a:ext cx="2555776" cy="271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332656"/>
            <a:ext cx="7498080" cy="4800600"/>
          </a:xfrm>
        </p:spPr>
        <p:txBody>
          <a:bodyPr/>
          <a:lstStyle/>
          <a:p>
            <a:pPr algn="ctr">
              <a:buNone/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развитием науки и техники будут появляться новые носители информации, более совершенные, которые будут вытеснять устаревшие носители информации, которые мы используем сейчас.</a:t>
            </a:r>
          </a:p>
        </p:txBody>
      </p:sp>
      <p:pic>
        <p:nvPicPr>
          <p:cNvPr id="4" name="Picture 2" descr="http://im0-tub-ru.yandex.net/i?id=105742120-3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486417"/>
            <a:ext cx="2776392" cy="30044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0099"/>
                </a:solidFill>
              </a:rPr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Что такое носитель информации?</a:t>
            </a:r>
          </a:p>
          <a:p>
            <a:pPr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Какой носитель информации чаще всего использует человек?</a:t>
            </a:r>
          </a:p>
          <a:p>
            <a:pPr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Приведите примеры искусственных носителей информации.</a:t>
            </a:r>
          </a:p>
          <a:p>
            <a:pPr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Приведите примеры естественных носителей информации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20688"/>
            <a:ext cx="7528880" cy="32263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rgbClr val="002060"/>
                </a:solidFill>
              </a:rPr>
              <a:t>Для того, чтобы сохранить важную информацию для себя, своих потомков древний человек стал думать о том, как же это сделать? Первоначально он стал записывать сведения на </a:t>
            </a:r>
            <a:r>
              <a:rPr lang="ru-RU" sz="3100" b="1" u="sng" dirty="0">
                <a:solidFill>
                  <a:srgbClr val="002060"/>
                </a:solidFill>
              </a:rPr>
              <a:t>песке,</a:t>
            </a:r>
            <a:r>
              <a:rPr lang="ru-RU" sz="3100" dirty="0">
                <a:solidFill>
                  <a:srgbClr val="002060"/>
                </a:solidFill>
              </a:rPr>
              <a:t> но дождь или волны уничтожали данные сведения. Человек стал записывать данные на </a:t>
            </a:r>
            <a:r>
              <a:rPr lang="ru-RU" sz="3100" b="1" u="sng" dirty="0">
                <a:solidFill>
                  <a:srgbClr val="002060"/>
                </a:solidFill>
              </a:rPr>
              <a:t>земле,</a:t>
            </a:r>
            <a:r>
              <a:rPr lang="ru-RU" sz="3100" dirty="0">
                <a:solidFill>
                  <a:srgbClr val="002060"/>
                </a:solidFill>
              </a:rPr>
              <a:t> но и этот источник оказался не долговечным. </a:t>
            </a:r>
            <a:r>
              <a:rPr lang="ru-RU" sz="4400" dirty="0"/>
              <a:t/>
            </a:r>
            <a:br>
              <a:rPr lang="ru-RU" sz="4400" dirty="0"/>
            </a:br>
            <a:endParaRPr lang="ru-RU" dirty="0"/>
          </a:p>
        </p:txBody>
      </p:sp>
      <p:pic>
        <p:nvPicPr>
          <p:cNvPr id="4" name="Picture 4" descr="http://im2-tub-ru.yandex.net/i?id=293636599-0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9" y="3717033"/>
            <a:ext cx="3620760" cy="2855240"/>
          </a:xfrm>
          <a:prstGeom prst="rect">
            <a:avLst/>
          </a:prstGeom>
          <a:noFill/>
        </p:spPr>
      </p:pic>
      <p:pic>
        <p:nvPicPr>
          <p:cNvPr id="5" name="Picture 2" descr="http://im3-tub-ru.yandex.net/i?id=4434393-42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5017" y="4071942"/>
            <a:ext cx="3158989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836712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Позднее человек стал хранить информацию </a:t>
            </a:r>
            <a:r>
              <a:rPr lang="ru-RU" sz="3600" b="1" u="sng" dirty="0">
                <a:solidFill>
                  <a:srgbClr val="002060"/>
                </a:solidFill>
              </a:rPr>
              <a:t>на камне</a:t>
            </a:r>
            <a:r>
              <a:rPr lang="ru-RU" sz="3600" dirty="0">
                <a:solidFill>
                  <a:srgbClr val="002060"/>
                </a:solidFill>
              </a:rPr>
              <a:t>…</a:t>
            </a:r>
            <a:br>
              <a:rPr lang="ru-RU" sz="3600" dirty="0">
                <a:solidFill>
                  <a:srgbClr val="002060"/>
                </a:solidFill>
              </a:rPr>
            </a:br>
            <a:r>
              <a:rPr lang="ru-RU" sz="3600" dirty="0">
                <a:solidFill>
                  <a:srgbClr val="002060"/>
                </a:solidFill>
              </a:rPr>
              <a:t>Песок, земля, камень – это первые носители информации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4" name="Рисунок 3" descr="cave-painting-horse-c-15-000-10-000-bc-artfo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2636912"/>
            <a:ext cx="6042248" cy="38594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600888" cy="1642194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</a:rPr>
              <a:t>Камень – это первый носитель информации который использовал человек для хранения информации</a:t>
            </a:r>
          </a:p>
        </p:txBody>
      </p:sp>
      <p:pic>
        <p:nvPicPr>
          <p:cNvPr id="5" name="Содержимое 3" descr="камень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132856"/>
            <a:ext cx="2088232" cy="2581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9" descr="ANd9GcROdCQBMw9PwJzL0Z74gBTxPjiWSKHQ5iFFPdInHCiCje7mbqSeP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869160"/>
            <a:ext cx="2505075" cy="1819275"/>
          </a:xfrm>
          <a:prstGeom prst="rect">
            <a:avLst/>
          </a:prstGeom>
          <a:noFill/>
        </p:spPr>
      </p:pic>
      <p:pic>
        <p:nvPicPr>
          <p:cNvPr id="7" name="Рисунок 6" descr="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4869160"/>
            <a:ext cx="238601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люди1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2276872"/>
            <a:ext cx="3600450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764704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</a:rPr>
              <a:t>Чтобы переместить данный носитель информации на другое место, требовалось достаточно много усилий, так как камень очень тяжелый и неудобен для транспортировки.</a:t>
            </a:r>
          </a:p>
        </p:txBody>
      </p:sp>
      <p:pic>
        <p:nvPicPr>
          <p:cNvPr id="4" name="Picture 4" descr="http://im8-tub-ru.yandex.net/i?id=438565929-20-72&amp;n=21"/>
          <p:cNvPicPr>
            <a:picLocks noChangeAspect="1" noChangeArrowheads="1"/>
          </p:cNvPicPr>
          <p:nvPr/>
        </p:nvPicPr>
        <p:blipFill>
          <a:blip r:embed="rId2" cstate="print"/>
          <a:srcRect b="11950"/>
          <a:stretch>
            <a:fillRect/>
          </a:stretch>
        </p:blipFill>
        <p:spPr bwMode="auto">
          <a:xfrm>
            <a:off x="1187624" y="3861048"/>
            <a:ext cx="4176464" cy="2753798"/>
          </a:xfrm>
          <a:prstGeom prst="rect">
            <a:avLst/>
          </a:prstGeom>
          <a:noFill/>
        </p:spPr>
      </p:pic>
      <p:pic>
        <p:nvPicPr>
          <p:cNvPr id="5" name="Picture 2" descr="http://im8-tub-ru.yandex.net/i?id=346377317-68-72&amp;n=21"/>
          <p:cNvPicPr>
            <a:picLocks noChangeAspect="1" noChangeArrowheads="1"/>
          </p:cNvPicPr>
          <p:nvPr/>
        </p:nvPicPr>
        <p:blipFill>
          <a:blip r:embed="rId3" cstate="print"/>
          <a:srcRect b="11111"/>
          <a:stretch>
            <a:fillRect/>
          </a:stretch>
        </p:blipFill>
        <p:spPr bwMode="auto">
          <a:xfrm>
            <a:off x="5580112" y="2780928"/>
            <a:ext cx="3348372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24744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</a:rPr>
              <a:t>Камень сменил более легкий носитель - </a:t>
            </a:r>
            <a:r>
              <a:rPr lang="ru-RU" sz="3200" b="1" u="sng" dirty="0">
                <a:solidFill>
                  <a:srgbClr val="002060"/>
                </a:solidFill>
              </a:rPr>
              <a:t>глиняная дощечка . </a:t>
            </a:r>
            <a:r>
              <a:rPr lang="ru-RU" sz="3200" dirty="0">
                <a:solidFill>
                  <a:srgbClr val="002060"/>
                </a:solidFill>
              </a:rPr>
              <a:t>Глиняные дощечки использовались разными народами в качестве носителя информации. Но глина оказалась хрупкой.</a:t>
            </a:r>
          </a:p>
        </p:txBody>
      </p:sp>
      <p:pic>
        <p:nvPicPr>
          <p:cNvPr id="4" name="Picture 5" descr="http://im4-tub-ru.yandex.net/i?id=29229956-4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212976"/>
            <a:ext cx="4033663" cy="3083586"/>
          </a:xfrm>
          <a:prstGeom prst="rect">
            <a:avLst/>
          </a:prstGeom>
          <a:noFill/>
        </p:spPr>
      </p:pic>
      <p:pic>
        <p:nvPicPr>
          <p:cNvPr id="6" name="Picture 5" descr="глин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2996952"/>
            <a:ext cx="274859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38138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476672"/>
            <a:ext cx="68407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На Руси для хранения информации  широко использовали бересту и деревянные дощечки.</a:t>
            </a:r>
          </a:p>
        </p:txBody>
      </p:sp>
      <p:pic>
        <p:nvPicPr>
          <p:cNvPr id="5" name="Picture 6" descr="Глинянные дос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636912"/>
            <a:ext cx="727266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647</Words>
  <Application>Microsoft Office PowerPoint</Application>
  <PresentationFormat>Экран (4:3)</PresentationFormat>
  <Paragraphs>53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9" baseType="lpstr">
      <vt:lpstr>Comic Sans MS</vt:lpstr>
      <vt:lpstr>Corbel</vt:lpstr>
      <vt:lpstr>Gill Sans MT</vt:lpstr>
      <vt:lpstr>Times New Roman</vt:lpstr>
      <vt:lpstr>Verdana</vt:lpstr>
      <vt:lpstr>Wingdings 2</vt:lpstr>
      <vt:lpstr>Солнцестояние</vt:lpstr>
      <vt:lpstr>Презентация PowerPoint</vt:lpstr>
      <vt:lpstr>Проверка домашнего задания Игра «Да – Нет»</vt:lpstr>
      <vt:lpstr>Носитель информации- </vt:lpstr>
      <vt:lpstr>Для того, чтобы сохранить важную информацию для себя, своих потомков древний человек стал думать о том, как же это сделать? Первоначально он стал записывать сведения на песке, но дождь или волны уничтожали данные сведения. Человек стал записывать данные на земле, но и этот источник оказался не долговечным.  </vt:lpstr>
      <vt:lpstr>Позднее человек стал хранить информацию на камне… Песок, земля, камень – это первые носители информации.</vt:lpstr>
      <vt:lpstr>Камень – это первый носитель информации который использовал человек для хранения информации</vt:lpstr>
      <vt:lpstr>Чтобы переместить данный носитель информации на другое место, требовалось достаточно много усилий, так как камень очень тяжелый и неудобен для транспортировки.</vt:lpstr>
      <vt:lpstr>Камень сменил более легкий носитель - глиняная дощечка . Глиняные дощечки использовались разными народами в качестве носителя информации. Но глина оказалась хрупкой.</vt:lpstr>
      <vt:lpstr> </vt:lpstr>
      <vt:lpstr>Восковые таблички</vt:lpstr>
      <vt:lpstr>Презентация PowerPoint</vt:lpstr>
      <vt:lpstr>Примерно за 3000 лет до нашей эры в Египте разработали технологию изготовления тонкого листа из тростника – папируса.</vt:lpstr>
      <vt:lpstr>Презентация PowerPoint</vt:lpstr>
      <vt:lpstr>После просушивания получали материал, похожий на бумагу, - его  называли папирусом.</vt:lpstr>
      <vt:lpstr>Многие века письменные документы составлялись на пергаментных свитках. Пергамент делался из кожи животных. Ее специальным образом выделывали и растягивали, чтобы получились тонкие листы.</vt:lpstr>
      <vt:lpstr>Когда на востоке научились ткать шелк, его стали использовать и для письма. </vt:lpstr>
      <vt:lpstr>Перечисленные носители информации были либо дороги в изготовлении (папирус, пергамент) , либо неудобны в использовании (шелк, бамбук, береста).</vt:lpstr>
      <vt:lpstr>Презентация PowerPoint</vt:lpstr>
      <vt:lpstr>Презентация PowerPoint</vt:lpstr>
      <vt:lpstr>Презентация PowerPoint</vt:lpstr>
      <vt:lpstr>Современные носители информации</vt:lpstr>
      <vt:lpstr>Учебники, книги, энциклопедии, словари также являются бумажными носителями информации.  Первые вычислительные машины работали на перфокартах. Перфокарты делали из плотной бумаги- картона на которые по определенному  правилу наносились отверстия. </vt:lpstr>
      <vt:lpstr>Презентация PowerPoint</vt:lpstr>
      <vt:lpstr>В первых ЭВМ (электронно- вычислительных машинах) информация хранилась на магнитных лентах и магнитных дисках. </vt:lpstr>
      <vt:lpstr>Презентация PowerPoint</vt:lpstr>
      <vt:lpstr>Презентация PowerPoint</vt:lpstr>
      <vt:lpstr>Самым распространенными носителями информации являются оптические или лазерные диски  </vt:lpstr>
      <vt:lpstr>Презентация PowerPoint</vt:lpstr>
      <vt:lpstr>Презентация PowerPoint</vt:lpstr>
      <vt:lpstr> Носители на базе флэш-памяти </vt:lpstr>
      <vt:lpstr>Презентация PowerPoint</vt:lpstr>
      <vt:lpstr>Вопросы: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 средняя      общеобразовательная школа №129  Автозаводского района города Нижнего Новгорода</dc:title>
  <dc:creator>пе</dc:creator>
  <cp:lastModifiedBy>Admin</cp:lastModifiedBy>
  <cp:revision>4</cp:revision>
  <dcterms:created xsi:type="dcterms:W3CDTF">2015-10-19T17:27:12Z</dcterms:created>
  <dcterms:modified xsi:type="dcterms:W3CDTF">2020-11-03T06:40:09Z</dcterms:modified>
</cp:coreProperties>
</file>